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69" r:id="rId4"/>
    <p:sldId id="270" r:id="rId5"/>
    <p:sldId id="268" r:id="rId6"/>
    <p:sldId id="271" r:id="rId7"/>
    <p:sldId id="258" r:id="rId8"/>
    <p:sldId id="272" r:id="rId9"/>
    <p:sldId id="260" r:id="rId10"/>
    <p:sldId id="259" r:id="rId11"/>
    <p:sldId id="261" r:id="rId12"/>
    <p:sldId id="262" r:id="rId13"/>
    <p:sldId id="263" r:id="rId14"/>
    <p:sldId id="267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8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4.emf"/><Relationship Id="rId6" Type="http://schemas.openxmlformats.org/officeDocument/2006/relationships/oleObject" Target="../embeddings/Microsoft_Equation3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65400" y="2995324"/>
            <a:ext cx="4013200" cy="428625"/>
          </a:xfrm>
        </p:spPr>
        <p:txBody>
          <a:bodyPr anchor="t"/>
          <a:lstStyle/>
          <a:p>
            <a:r>
              <a:rPr lang="en-US" sz="2400" dirty="0" smtClean="0"/>
              <a:t>Graphing Linear Equations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Slope Intercept Form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6619" y="1453438"/>
            <a:ext cx="20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Unit 2.2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10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584904"/>
            <a:ext cx="4114800" cy="1224402"/>
          </a:xfrm>
        </p:spPr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625318" y="2967335"/>
            <a:ext cx="5893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A7B78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Let’s try another one!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A7B78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8241745"/>
              </p:ext>
            </p:extLst>
          </p:nvPr>
        </p:nvGraphicFramePr>
        <p:xfrm>
          <a:off x="3258255" y="590222"/>
          <a:ext cx="2690149" cy="120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660400" imgH="393700" progId="Equation.3">
                  <p:embed/>
                </p:oleObj>
              </mc:Choice>
              <mc:Fallback>
                <p:oleObj name="Equation" r:id="rId3" imgW="660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8255" y="590222"/>
                        <a:ext cx="2690149" cy="120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398137" y="2137808"/>
            <a:ext cx="4372208" cy="43523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84308" y="1971953"/>
            <a:ext cx="364256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A7B789"/>
                </a:solidFill>
              </a:rPr>
              <a:t>Step 1:  </a:t>
            </a:r>
            <a:r>
              <a:rPr lang="en-US" sz="2600" dirty="0" smtClean="0"/>
              <a:t>Plot the y-intercept point.  In this case </a:t>
            </a:r>
            <a:r>
              <a:rPr lang="en-US" sz="2600" i="1" dirty="0" smtClean="0"/>
              <a:t>b </a:t>
            </a:r>
            <a:r>
              <a:rPr lang="en-US" sz="2600" i="1" dirty="0"/>
              <a:t> </a:t>
            </a:r>
            <a:r>
              <a:rPr lang="en-US" sz="2600" dirty="0" smtClean="0"/>
              <a:t>= -5.  The ordered pair is (0, -5).</a:t>
            </a:r>
          </a:p>
          <a:p>
            <a:endParaRPr lang="en-US" sz="2600" dirty="0"/>
          </a:p>
          <a:p>
            <a:r>
              <a:rPr lang="en-US" sz="2600" dirty="0" smtClean="0">
                <a:solidFill>
                  <a:srgbClr val="A7B789"/>
                </a:solidFill>
              </a:rPr>
              <a:t>Step 2:  </a:t>
            </a:r>
            <a:r>
              <a:rPr lang="en-US" sz="2600" dirty="0" smtClean="0"/>
              <a:t>From that point, we count the “rise and the run” of the slope to find other points on the line.</a:t>
            </a:r>
          </a:p>
          <a:p>
            <a:endParaRPr lang="en-US" sz="2600" dirty="0"/>
          </a:p>
          <a:p>
            <a:r>
              <a:rPr lang="en-US" sz="2600" dirty="0" smtClean="0">
                <a:solidFill>
                  <a:srgbClr val="A7B789"/>
                </a:solidFill>
              </a:rPr>
              <a:t>Step 3:  </a:t>
            </a:r>
            <a:r>
              <a:rPr lang="en-US" sz="2600" dirty="0" smtClean="0"/>
              <a:t>Connect the dots.</a:t>
            </a:r>
            <a:endParaRPr lang="en-US" sz="2600" dirty="0"/>
          </a:p>
        </p:txBody>
      </p:sp>
      <p:cxnSp>
        <p:nvCxnSpPr>
          <p:cNvPr id="15" name="Elbow Connector 14"/>
          <p:cNvCxnSpPr/>
          <p:nvPr/>
        </p:nvCxnSpPr>
        <p:spPr>
          <a:xfrm flipV="1">
            <a:off x="7544943" y="4196600"/>
            <a:ext cx="928539" cy="525833"/>
          </a:xfrm>
          <a:prstGeom prst="bentConnector3">
            <a:avLst>
              <a:gd name="adj1" fmla="val 1414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6527713" y="4771770"/>
            <a:ext cx="928539" cy="525833"/>
          </a:xfrm>
          <a:prstGeom prst="bentConnector3">
            <a:avLst>
              <a:gd name="adj1" fmla="val 1414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456252" y="4699955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73482" y="411304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66383" y="529760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213208" y="4043283"/>
            <a:ext cx="3590381" cy="2139988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918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695944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60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build="allAtOnce"/>
      <p:bldP spid="14" grpId="0" animBg="1"/>
      <p:bldP spid="1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8487" y="843676"/>
            <a:ext cx="7007046" cy="4985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 examples so far have </a:t>
            </a:r>
          </a:p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both had </a:t>
            </a:r>
            <a:r>
              <a:rPr lang="en-US" sz="5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positive slope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endParaRPr lang="en-US" sz="4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What would the graph of</a:t>
            </a:r>
          </a:p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 line with </a:t>
            </a:r>
            <a:r>
              <a:rPr lang="en-US" sz="5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negative slope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look like?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6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584904"/>
            <a:ext cx="4114800" cy="1224402"/>
          </a:xfrm>
        </p:spPr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173434" y="2967335"/>
            <a:ext cx="479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A7B78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Let’s try this one!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A7B78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0215400"/>
              </p:ext>
            </p:extLst>
          </p:nvPr>
        </p:nvGraphicFramePr>
        <p:xfrm>
          <a:off x="3416300" y="590550"/>
          <a:ext cx="237331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774700" imgH="393700" progId="Equation.3">
                  <p:embed/>
                </p:oleObj>
              </mc:Choice>
              <mc:Fallback>
                <p:oleObj name="Equation" r:id="rId3" imgW="774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6300" y="590550"/>
                        <a:ext cx="2373313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398137" y="2137808"/>
            <a:ext cx="4372208" cy="43523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84308" y="1996604"/>
            <a:ext cx="364256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A7B789"/>
                </a:solidFill>
              </a:rPr>
              <a:t>Step 1:  </a:t>
            </a:r>
            <a:r>
              <a:rPr lang="en-US" sz="2600" dirty="0" smtClean="0"/>
              <a:t>Plot the y-intercept point.  In this case it is, what? </a:t>
            </a:r>
          </a:p>
          <a:p>
            <a:endParaRPr lang="en-US" sz="2600" dirty="0"/>
          </a:p>
          <a:p>
            <a:r>
              <a:rPr lang="en-US" sz="2600" dirty="0" smtClean="0">
                <a:solidFill>
                  <a:srgbClr val="A7B789"/>
                </a:solidFill>
              </a:rPr>
              <a:t>Step 2:  </a:t>
            </a:r>
            <a:r>
              <a:rPr lang="en-US" sz="2600" dirty="0" smtClean="0"/>
              <a:t>The slope is </a:t>
            </a:r>
          </a:p>
          <a:p>
            <a:r>
              <a:rPr lang="en-US" sz="2600" dirty="0" smtClean="0"/>
              <a:t>what? </a:t>
            </a:r>
          </a:p>
          <a:p>
            <a:r>
              <a:rPr lang="en-US" sz="2600" dirty="0" smtClean="0"/>
              <a:t>This time the “rise” is </a:t>
            </a:r>
            <a:r>
              <a:rPr lang="en-US" sz="2600" i="1" dirty="0" smtClean="0">
                <a:solidFill>
                  <a:srgbClr val="A7B789"/>
                </a:solidFill>
              </a:rPr>
              <a:t>negative</a:t>
            </a:r>
            <a:r>
              <a:rPr lang="en-US" sz="2600" dirty="0" smtClean="0">
                <a:solidFill>
                  <a:srgbClr val="A7B789"/>
                </a:solidFill>
              </a:rPr>
              <a:t> </a:t>
            </a:r>
            <a:r>
              <a:rPr lang="en-US" sz="2600" dirty="0" smtClean="0"/>
              <a:t>so we must go </a:t>
            </a:r>
            <a:r>
              <a:rPr lang="en-US" sz="2600" i="1" spc="180" dirty="0" smtClean="0">
                <a:solidFill>
                  <a:srgbClr val="A7B789"/>
                </a:solidFill>
              </a:rPr>
              <a:t>down three</a:t>
            </a:r>
            <a:r>
              <a:rPr lang="en-US" sz="2600" dirty="0" smtClean="0"/>
              <a:t>!  The “run” is the same as always, to the right four.</a:t>
            </a:r>
          </a:p>
        </p:txBody>
      </p:sp>
      <p:cxnSp>
        <p:nvCxnSpPr>
          <p:cNvPr id="36" name="Elbow Connector 35"/>
          <p:cNvCxnSpPr/>
          <p:nvPr/>
        </p:nvCxnSpPr>
        <p:spPr>
          <a:xfrm>
            <a:off x="6562560" y="3122258"/>
            <a:ext cx="709861" cy="651343"/>
          </a:xfrm>
          <a:prstGeom prst="bentConnector3">
            <a:avLst>
              <a:gd name="adj1" fmla="val -847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7357981" y="3720135"/>
            <a:ext cx="709861" cy="651343"/>
          </a:xfrm>
          <a:prstGeom prst="bentConnector3">
            <a:avLst>
              <a:gd name="adj1" fmla="val -847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3895" y="2259263"/>
            <a:ext cx="3355473" cy="2472117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264206" y="3706754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67842" y="4300206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66383" y="3105181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18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959448" y="584931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375979" y="3969826"/>
            <a:ext cx="1153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2"/>
                </a:solidFill>
              </a:rPr>
              <a:t>-3/4</a:t>
            </a:r>
            <a:r>
              <a:rPr lang="en-US" sz="2600" dirty="0" smtClean="0">
                <a:solidFill>
                  <a:schemeClr val="accent2"/>
                </a:solidFill>
              </a:rPr>
              <a:t>.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2767418"/>
            <a:ext cx="1153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2"/>
                </a:solidFill>
              </a:rPr>
              <a:t>(0, 6).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089" y="4731380"/>
            <a:ext cx="35198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A7B789"/>
                </a:solidFill>
              </a:rPr>
              <a:t>Step 3:  </a:t>
            </a:r>
            <a:r>
              <a:rPr lang="en-US" sz="2600" dirty="0"/>
              <a:t>Connect the dots.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8816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build="allAtOnce"/>
      <p:bldP spid="14" grpId="0" animBg="1"/>
      <p:bldP spid="13" grpId="0" animBg="1"/>
      <p:bldP spid="8" grpId="0" animBg="1"/>
      <p:bldP spid="2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148" y="1726728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2/5 x - 3</a:t>
            </a:r>
            <a:endParaRPr lang="en-US" sz="3600" dirty="0">
              <a:solidFill>
                <a:srgbClr val="A7B78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Try These! </a:t>
            </a:r>
            <a:r>
              <a:rPr lang="en-US" sz="2800" dirty="0" smtClean="0">
                <a:sym typeface="Wingdings"/>
              </a:rPr>
              <a:t></a:t>
            </a:r>
            <a:endParaRPr lang="en-US" sz="28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5"/>
          </p:nvPr>
        </p:nvSpPr>
        <p:spPr>
          <a:xfrm>
            <a:off x="4716352" y="1713360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-1/4 x + 8</a:t>
            </a:r>
            <a:endParaRPr lang="en-US" sz="3600" dirty="0">
              <a:solidFill>
                <a:srgbClr val="A7B789"/>
              </a:solidFill>
            </a:endParaRPr>
          </a:p>
        </p:txBody>
      </p:sp>
      <p:pic>
        <p:nvPicPr>
          <p:cNvPr id="12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57200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836034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5554578" y="2903975"/>
            <a:ext cx="2961106" cy="785715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24958" y="4358329"/>
            <a:ext cx="3752547" cy="1491694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6750975" y="3149448"/>
            <a:ext cx="598308" cy="251635"/>
          </a:xfrm>
          <a:prstGeom prst="bentConnector3">
            <a:avLst>
              <a:gd name="adj1" fmla="val -1390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2362272" y="4823840"/>
            <a:ext cx="792713" cy="396228"/>
          </a:xfrm>
          <a:prstGeom prst="bentConnector3">
            <a:avLst>
              <a:gd name="adj1" fmla="val -592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246115" y="4454345"/>
            <a:ext cx="792713" cy="396228"/>
          </a:xfrm>
          <a:prstGeom prst="bentConnector3">
            <a:avLst>
              <a:gd name="adj1" fmla="val -592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7456911" y="3328491"/>
            <a:ext cx="598308" cy="251635"/>
          </a:xfrm>
          <a:prstGeom prst="bentConnector3">
            <a:avLst>
              <a:gd name="adj1" fmla="val -1390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68780" y="5086375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38828" y="4390412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4985" y="4740429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642768" y="314157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55219" y="349659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49283" y="3320616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918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695944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70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7" grpId="0" animBg="1"/>
      <p:bldP spid="19" grpId="0" animBg="1"/>
      <p:bldP spid="21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148" y="1726728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3x - 4</a:t>
            </a:r>
            <a:endParaRPr lang="en-US" sz="3600" dirty="0">
              <a:solidFill>
                <a:srgbClr val="A7B78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Here</a:t>
            </a:r>
            <a:r>
              <a:rPr lang="fr-FR" sz="2800" dirty="0" smtClean="0"/>
              <a:t>’</a:t>
            </a:r>
            <a:r>
              <a:rPr lang="en-US" sz="2800" dirty="0" smtClean="0"/>
              <a:t>s Two more!</a:t>
            </a:r>
            <a:endParaRPr lang="en-US" sz="28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5"/>
          </p:nvPr>
        </p:nvSpPr>
        <p:spPr>
          <a:xfrm>
            <a:off x="4729580" y="1713360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-2x +7</a:t>
            </a:r>
            <a:endParaRPr lang="en-US" sz="3600" dirty="0">
              <a:solidFill>
                <a:srgbClr val="A7B789"/>
              </a:solidFill>
            </a:endParaRPr>
          </a:p>
        </p:txBody>
      </p:sp>
      <p:pic>
        <p:nvPicPr>
          <p:cNvPr id="12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57200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836034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6416841" y="2777192"/>
            <a:ext cx="1724526" cy="3399015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91895" y="2794000"/>
            <a:ext cx="1216526" cy="3596106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68780" y="5270350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46459" y="4740429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21036" y="4206220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lbow Connector 47"/>
          <p:cNvCxnSpPr/>
          <p:nvPr/>
        </p:nvCxnSpPr>
        <p:spPr>
          <a:xfrm rot="16200000" flipH="1">
            <a:off x="6805019" y="3879218"/>
            <a:ext cx="339040" cy="109619"/>
          </a:xfrm>
          <a:prstGeom prst="bentConnector3">
            <a:avLst>
              <a:gd name="adj1" fmla="val 105202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 flipH="1" flipV="1">
            <a:off x="2349348" y="4458241"/>
            <a:ext cx="493520" cy="124327"/>
          </a:xfrm>
          <a:prstGeom prst="bentConnector3">
            <a:avLst>
              <a:gd name="adj1" fmla="val 101467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 flipH="1" flipV="1">
            <a:off x="2150904" y="5005245"/>
            <a:ext cx="493520" cy="124327"/>
          </a:xfrm>
          <a:prstGeom prst="bentConnector3">
            <a:avLst>
              <a:gd name="adj1" fmla="val 101467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6612515" y="3512930"/>
            <a:ext cx="339040" cy="109619"/>
          </a:xfrm>
          <a:prstGeom prst="bentConnector3">
            <a:avLst>
              <a:gd name="adj1" fmla="val 105202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642768" y="3315370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36844" y="3674670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12482" y="4031328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18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695944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506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26728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2/3 x +2</a:t>
            </a:r>
            <a:endParaRPr lang="en-US" sz="3600" dirty="0">
              <a:solidFill>
                <a:srgbClr val="A7B78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Now, Let’s Compare…</a:t>
            </a:r>
            <a:endParaRPr lang="en-US" sz="28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1713360"/>
            <a:ext cx="4023360" cy="704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y = 6/9 x - 8</a:t>
            </a:r>
            <a:endParaRPr lang="en-US" sz="3600" dirty="0">
              <a:solidFill>
                <a:srgbClr val="A7B789"/>
              </a:solidFill>
            </a:endParaRPr>
          </a:p>
        </p:txBody>
      </p:sp>
      <p:pic>
        <p:nvPicPr>
          <p:cNvPr id="12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57200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836034" y="2656880"/>
            <a:ext cx="3850766" cy="383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6283160" y="4784253"/>
            <a:ext cx="2299366" cy="1572209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4842" y="3021264"/>
            <a:ext cx="3609474" cy="2499894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68780" y="4208327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797421" y="3848467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29562" y="3502535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/>
          <p:nvPr/>
        </p:nvCxnSpPr>
        <p:spPr>
          <a:xfrm rot="5400000" flipH="1" flipV="1">
            <a:off x="2324399" y="3938758"/>
            <a:ext cx="493521" cy="452527"/>
          </a:xfrm>
          <a:prstGeom prst="bentConnector3">
            <a:avLst>
              <a:gd name="adj1" fmla="val 98758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6737253" y="4998148"/>
            <a:ext cx="1492500" cy="984969"/>
          </a:xfrm>
          <a:prstGeom prst="bentConnector3">
            <a:avLst>
              <a:gd name="adj1" fmla="val -160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 flipH="1" flipV="1">
            <a:off x="2856538" y="3582099"/>
            <a:ext cx="493521" cy="452527"/>
          </a:xfrm>
          <a:prstGeom prst="bentConnector3">
            <a:avLst>
              <a:gd name="adj1" fmla="val 98758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229753" y="491793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641075" y="5969748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7673" y="3582263"/>
            <a:ext cx="77686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They’re PARALLEL!</a:t>
            </a:r>
            <a:endParaRPr lang="en-US" sz="6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6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918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695944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219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27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559 0 " pathEditMode="relative" ptsTypes="AA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559 0 " pathEditMode="relative" ptsTypes="AA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559 0 " pathEditMode="relative" ptsTypes="AA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559 0 " pathEditMode="relative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559 0 " pathEditMode="relative" ptsTypes="AA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Back to Vocabulary!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74315" y="2152316"/>
            <a:ext cx="8475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Parallel: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800" dirty="0" smtClean="0"/>
              <a:t>Two lines that do not intersect.  Two lines are parallel only if they have the </a:t>
            </a:r>
            <a:r>
              <a:rPr lang="en-US" sz="2800" i="1" spc="140" dirty="0" smtClean="0">
                <a:solidFill>
                  <a:schemeClr val="accent2"/>
                </a:solidFill>
              </a:rPr>
              <a:t>same slope</a:t>
            </a:r>
            <a:r>
              <a:rPr lang="en-US" sz="2800" spc="140" dirty="0" smtClean="0">
                <a:solidFill>
                  <a:schemeClr val="accent2"/>
                </a:solidFill>
              </a:rPr>
              <a:t>!</a:t>
            </a:r>
          </a:p>
          <a:p>
            <a:endParaRPr lang="en-US" sz="2800" u="sng" spc="140" dirty="0">
              <a:solidFill>
                <a:schemeClr val="accent2"/>
              </a:solidFill>
            </a:endParaRPr>
          </a:p>
          <a:p>
            <a:pPr algn="ctr"/>
            <a:r>
              <a:rPr lang="en-US" sz="2800" spc="140" dirty="0" smtClean="0">
                <a:solidFill>
                  <a:schemeClr val="accent2"/>
                </a:solidFill>
              </a:rPr>
              <a:t>In the first equation, the slope was 2/3.  </a:t>
            </a:r>
          </a:p>
          <a:p>
            <a:pPr algn="ctr"/>
            <a:r>
              <a:rPr lang="en-US" sz="2800" spc="140" dirty="0" smtClean="0">
                <a:solidFill>
                  <a:schemeClr val="accent2"/>
                </a:solidFill>
              </a:rPr>
              <a:t>In the second, the slope was 6/9… </a:t>
            </a:r>
          </a:p>
          <a:p>
            <a:pPr algn="ctr"/>
            <a:r>
              <a:rPr lang="en-US" sz="2800" spc="140" dirty="0" smtClean="0">
                <a:solidFill>
                  <a:schemeClr val="accent6"/>
                </a:solidFill>
              </a:rPr>
              <a:t>which is </a:t>
            </a:r>
            <a:r>
              <a:rPr lang="en-US" sz="2800" i="1" spc="140" dirty="0" smtClean="0">
                <a:solidFill>
                  <a:schemeClr val="accent6"/>
                </a:solidFill>
              </a:rPr>
              <a:t>equivalent </a:t>
            </a:r>
            <a:r>
              <a:rPr lang="en-US" sz="2800" spc="140" dirty="0" smtClean="0">
                <a:solidFill>
                  <a:schemeClr val="accent6"/>
                </a:solidFill>
              </a:rPr>
              <a:t>to 2/3!</a:t>
            </a:r>
          </a:p>
          <a:p>
            <a:pPr algn="ctr"/>
            <a:endParaRPr lang="en-US" sz="3600" spc="140" dirty="0" smtClean="0">
              <a:solidFill>
                <a:srgbClr val="FFFF66"/>
              </a:solidFill>
            </a:endParaRPr>
          </a:p>
          <a:p>
            <a:pPr algn="ctr"/>
            <a:r>
              <a:rPr lang="en-US" sz="3600" spc="140" dirty="0" smtClean="0">
                <a:solidFill>
                  <a:srgbClr val="FFFF66"/>
                </a:solidFill>
              </a:rPr>
              <a:t>So, these two lines are PARALLEL!  </a:t>
            </a:r>
            <a:r>
              <a:rPr lang="en-US" sz="3600" spc="140" dirty="0" smtClean="0">
                <a:solidFill>
                  <a:srgbClr val="FFFF66"/>
                </a:solidFill>
                <a:sym typeface="Wingdings"/>
              </a:rPr>
              <a:t></a:t>
            </a:r>
            <a:endParaRPr lang="en-US" sz="3600" spc="140" dirty="0">
              <a:solidFill>
                <a:srgbClr val="FFFF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2552425"/>
            <a:ext cx="40996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But WHY?</a:t>
            </a:r>
            <a:endParaRPr lang="en-US" sz="6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6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45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522" y="1242809"/>
            <a:ext cx="75289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160">
                  <a:noFill/>
                  <a:prstDash val="solid"/>
                </a:ln>
                <a:solidFill>
                  <a:srgbClr val="A7B78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Homework Time</a:t>
            </a:r>
            <a:r>
              <a:rPr lang="en-US" sz="6600" b="1" dirty="0" smtClean="0">
                <a:ln w="10160">
                  <a:noFill/>
                  <a:prstDash val="solid"/>
                </a:ln>
                <a:solidFill>
                  <a:srgbClr val="A7B78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 </a:t>
            </a:r>
            <a:r>
              <a:rPr lang="en-US" sz="6600" b="1" dirty="0" smtClean="0">
                <a:ln w="10160">
                  <a:noFill/>
                  <a:prstDash val="solid"/>
                </a:ln>
                <a:solidFill>
                  <a:srgbClr val="A7B78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sym typeface="Wingdings"/>
              </a:rPr>
              <a:t> </a:t>
            </a:r>
            <a:endParaRPr lang="en-US" sz="6600" b="1" dirty="0">
              <a:ln w="10160">
                <a:noFill/>
                <a:prstDash val="solid"/>
              </a:ln>
              <a:solidFill>
                <a:srgbClr val="A7B78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947" y="3315368"/>
            <a:ext cx="7927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A7B789"/>
                </a:solidFill>
              </a:rPr>
              <a:t>Slope-Intercept Graphs WS</a:t>
            </a:r>
          </a:p>
          <a:p>
            <a:pPr algn="ctr"/>
            <a:r>
              <a:rPr lang="en-US" sz="3600" dirty="0" smtClean="0">
                <a:solidFill>
                  <a:srgbClr val="A7B789"/>
                </a:solidFill>
              </a:rPr>
              <a:t>(both sides, all problems, show your work!)</a:t>
            </a:r>
          </a:p>
        </p:txBody>
      </p:sp>
    </p:spTree>
    <p:extLst>
      <p:ext uri="{BB962C8B-B14F-4D97-AF65-F5344CB8AC3E}">
        <p14:creationId xmlns:p14="http://schemas.microsoft.com/office/powerpoint/2010/main" val="313914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6" y="1938538"/>
            <a:ext cx="788810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3600" dirty="0" smtClean="0">
                <a:solidFill>
                  <a:srgbClr val="A7B789"/>
                </a:solidFill>
              </a:rPr>
              <a:t>Linear Equation</a:t>
            </a:r>
            <a:r>
              <a:rPr lang="en-US" sz="3600" dirty="0" smtClean="0">
                <a:solidFill>
                  <a:srgbClr val="A7B789"/>
                </a:solidFill>
              </a:rPr>
              <a:t>: </a:t>
            </a:r>
            <a:r>
              <a:rPr lang="en-US" sz="3600" dirty="0"/>
              <a:t>An equation </a:t>
            </a:r>
            <a:r>
              <a:rPr lang="en-US" sz="3600" dirty="0" smtClean="0"/>
              <a:t>with </a:t>
            </a:r>
            <a:r>
              <a:rPr lang="en-US" sz="3600" dirty="0"/>
              <a:t>two variables that </a:t>
            </a:r>
            <a:r>
              <a:rPr lang="en-US" sz="3600" dirty="0" smtClean="0"/>
              <a:t>describes </a:t>
            </a:r>
            <a:r>
              <a:rPr lang="en-US" sz="3600" dirty="0"/>
              <a:t>a straight line when plotted on a graph</a:t>
            </a:r>
            <a:r>
              <a:rPr lang="en-US" sz="3600" dirty="0" smtClean="0"/>
              <a:t>.</a:t>
            </a:r>
            <a:endParaRPr lang="en-US" sz="3600" dirty="0" smtClean="0">
              <a:solidFill>
                <a:srgbClr val="BBA4AB"/>
              </a:solidFill>
            </a:endParaRPr>
          </a:p>
          <a:p>
            <a:pPr marL="339725" indent="-339725"/>
            <a:endParaRPr lang="en-US" sz="1400" dirty="0" smtClean="0"/>
          </a:p>
          <a:p>
            <a:pPr marL="339725" indent="-339725"/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Example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 </a:t>
            </a:r>
            <a:r>
              <a:rPr lang="en-US" sz="3400" dirty="0" smtClean="0"/>
              <a:t>Identify (circle) the </a:t>
            </a:r>
            <a:r>
              <a:rPr lang="en-US" sz="3400" i="1" dirty="0" smtClean="0"/>
              <a:t>linear equations</a:t>
            </a:r>
            <a:r>
              <a:rPr lang="en-US" sz="3400" dirty="0" smtClean="0"/>
              <a:t>.</a:t>
            </a:r>
          </a:p>
          <a:p>
            <a:pPr marL="339725" indent="-339725"/>
            <a:endParaRPr lang="en-US" sz="2400" dirty="0"/>
          </a:p>
          <a:p>
            <a:r>
              <a:rPr lang="en-US" sz="3600" b="1" dirty="0" smtClean="0">
                <a:solidFill>
                  <a:schemeClr val="accent2"/>
                </a:solidFill>
              </a:rPr>
              <a:t>	A)  </a:t>
            </a:r>
            <a:r>
              <a:rPr lang="en-US" sz="3600" i="1" dirty="0" smtClean="0"/>
              <a:t>y = 2x + 5		</a:t>
            </a:r>
            <a:r>
              <a:rPr lang="en-US" sz="3600" b="1" dirty="0" smtClean="0">
                <a:solidFill>
                  <a:srgbClr val="A7B789"/>
                </a:solidFill>
              </a:rPr>
              <a:t>B)  </a:t>
            </a:r>
            <a:r>
              <a:rPr lang="en-US" sz="3600" i="1" dirty="0" smtClean="0"/>
              <a:t>6y</a:t>
            </a:r>
            <a:r>
              <a:rPr lang="en-US" sz="3600" i="1" baseline="30000" dirty="0" smtClean="0"/>
              <a:t>2</a:t>
            </a:r>
            <a:r>
              <a:rPr lang="en-US" sz="3600" i="1" dirty="0" smtClean="0"/>
              <a:t> = 8</a:t>
            </a:r>
          </a:p>
          <a:p>
            <a:endParaRPr lang="en-US" sz="3600" i="1" dirty="0"/>
          </a:p>
          <a:p>
            <a:r>
              <a:rPr lang="en-US" sz="3600" b="1" dirty="0" smtClean="0">
                <a:solidFill>
                  <a:srgbClr val="A7B789"/>
                </a:solidFill>
              </a:rPr>
              <a:t>	C)  </a:t>
            </a:r>
            <a:r>
              <a:rPr lang="en-US" sz="3600" i="1" dirty="0" smtClean="0"/>
              <a:t>√12 = y		</a:t>
            </a:r>
            <a:r>
              <a:rPr lang="en-US" sz="3600" b="1" dirty="0" smtClean="0">
                <a:solidFill>
                  <a:srgbClr val="A7B789"/>
                </a:solidFill>
              </a:rPr>
              <a:t>D)  </a:t>
            </a:r>
            <a:r>
              <a:rPr lang="en-US" sz="3600" i="1" dirty="0" smtClean="0"/>
              <a:t>7y = 5 – x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5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</a:t>
            </a:r>
            <a:r>
              <a:rPr lang="en-US" sz="2600" dirty="0" smtClean="0"/>
              <a:t>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7" y="1938538"/>
            <a:ext cx="76694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3600" dirty="0">
                <a:solidFill>
                  <a:srgbClr val="A7B789"/>
                </a:solidFill>
              </a:rPr>
              <a:t>Slope: </a:t>
            </a:r>
            <a:r>
              <a:rPr lang="en-US" sz="3600" dirty="0"/>
              <a:t>The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“Rise over </a:t>
            </a:r>
            <a:r>
              <a:rPr lang="en-US" sz="3600" dirty="0" smtClean="0"/>
              <a:t>Run”.  The </a:t>
            </a:r>
            <a:r>
              <a:rPr lang="en-US" sz="3600" i="1" dirty="0" smtClean="0">
                <a:solidFill>
                  <a:srgbClr val="BBA4AB"/>
                </a:solidFill>
              </a:rPr>
              <a:t>slope </a:t>
            </a:r>
            <a:r>
              <a:rPr lang="en-US" sz="3600" dirty="0" smtClean="0"/>
              <a:t>describes </a:t>
            </a:r>
            <a:r>
              <a:rPr lang="en-US" sz="3600" dirty="0"/>
              <a:t>the steepness of a line</a:t>
            </a:r>
            <a:r>
              <a:rPr lang="en-US" sz="3600" dirty="0" smtClean="0"/>
              <a:t>.  It is written as a fraction: 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rise/run</a:t>
            </a:r>
            <a:r>
              <a:rPr lang="en-US" sz="3600" dirty="0" smtClean="0"/>
              <a:t>.</a:t>
            </a:r>
          </a:p>
          <a:p>
            <a:pPr marL="339725" indent="-339725"/>
            <a:endParaRPr lang="en-US" sz="3600" dirty="0"/>
          </a:p>
          <a:p>
            <a:pPr marL="339725" indent="-339725"/>
            <a:endParaRPr lang="en-US" sz="1400" dirty="0" smtClean="0"/>
          </a:p>
          <a:p>
            <a:pPr marL="339725" indent="-339725"/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Example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3291351" y="3907949"/>
            <a:ext cx="2557952" cy="2546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3291351" y="4533951"/>
            <a:ext cx="2557952" cy="1345960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endCxn id="7" idx="2"/>
          </p:cNvCxnSpPr>
          <p:nvPr/>
        </p:nvCxnSpPr>
        <p:spPr>
          <a:xfrm flipV="1">
            <a:off x="4554390" y="4761532"/>
            <a:ext cx="746145" cy="436716"/>
          </a:xfrm>
          <a:prstGeom prst="bentConnector3">
            <a:avLst>
              <a:gd name="adj1" fmla="val 72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463681" y="5145245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00535" y="4694685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 title="Rise"/>
          <p:cNvSpPr/>
          <p:nvPr/>
        </p:nvSpPr>
        <p:spPr>
          <a:xfrm>
            <a:off x="3506469" y="4761532"/>
            <a:ext cx="812800" cy="51740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</a:t>
            </a:r>
            <a:r>
              <a:rPr lang="en-US" sz="1400" dirty="0" smtClean="0"/>
              <a:t>ise</a:t>
            </a:r>
            <a:endParaRPr lang="en-US" sz="1400" dirty="0"/>
          </a:p>
        </p:txBody>
      </p:sp>
      <p:sp>
        <p:nvSpPr>
          <p:cNvPr id="20" name="Down Arrow 19"/>
          <p:cNvSpPr/>
          <p:nvPr/>
        </p:nvSpPr>
        <p:spPr>
          <a:xfrm>
            <a:off x="4463681" y="4112800"/>
            <a:ext cx="897467" cy="52493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Run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99200" y="4432300"/>
            <a:ext cx="2105427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  Slope =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399630"/>
              </p:ext>
            </p:extLst>
          </p:nvPr>
        </p:nvGraphicFramePr>
        <p:xfrm>
          <a:off x="7686052" y="4587503"/>
          <a:ext cx="431800" cy="1115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6052" y="4587503"/>
                        <a:ext cx="431800" cy="1115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11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</a:t>
            </a:r>
            <a:r>
              <a:rPr lang="en-US" sz="2600" dirty="0" smtClean="0"/>
              <a:t>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7" y="1938538"/>
            <a:ext cx="766943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3600" dirty="0" smtClean="0">
                <a:solidFill>
                  <a:srgbClr val="A7B789"/>
                </a:solidFill>
              </a:rPr>
              <a:t>Positive &amp; Negative Slope</a:t>
            </a:r>
            <a:r>
              <a:rPr lang="en-US" sz="3600" dirty="0">
                <a:solidFill>
                  <a:srgbClr val="A7B789"/>
                </a:solidFill>
              </a:rPr>
              <a:t>: </a:t>
            </a:r>
            <a:r>
              <a:rPr lang="en-US" sz="3600" dirty="0" smtClean="0"/>
              <a:t> If the graph of a line goes </a:t>
            </a:r>
            <a:r>
              <a:rPr lang="en-US" sz="3600" i="1" dirty="0" smtClean="0"/>
              <a:t>up-hill  from left to</a:t>
            </a:r>
            <a:r>
              <a:rPr lang="en-US" sz="3600" i="1" dirty="0"/>
              <a:t> </a:t>
            </a:r>
            <a:r>
              <a:rPr lang="en-US" sz="3600" i="1" dirty="0" smtClean="0"/>
              <a:t>right </a:t>
            </a:r>
            <a:r>
              <a:rPr lang="en-US" sz="3600" dirty="0" smtClean="0"/>
              <a:t>the slope is said to be </a:t>
            </a:r>
            <a:r>
              <a:rPr lang="en-US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positive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 </a:t>
            </a:r>
            <a:r>
              <a:rPr lang="en-US" sz="3600" dirty="0" smtClean="0"/>
              <a:t>If it goes </a:t>
            </a:r>
            <a:r>
              <a:rPr lang="en-US" sz="3600" i="1" dirty="0" smtClean="0"/>
              <a:t>down-hill left to</a:t>
            </a:r>
            <a:r>
              <a:rPr lang="en-US" sz="3600" i="1" dirty="0"/>
              <a:t> </a:t>
            </a:r>
            <a:r>
              <a:rPr lang="en-US" sz="3600" i="1" dirty="0" smtClean="0"/>
              <a:t>right </a:t>
            </a:r>
            <a:r>
              <a:rPr lang="en-US" sz="3600" dirty="0" smtClean="0"/>
              <a:t>then it is said to have </a:t>
            </a:r>
            <a:r>
              <a:rPr lang="en-US" sz="3600" i="1" dirty="0" smtClean="0">
                <a:solidFill>
                  <a:srgbClr val="CAD4B8"/>
                </a:solidFill>
              </a:rPr>
              <a:t>negative</a:t>
            </a:r>
            <a:r>
              <a:rPr lang="en-US" sz="3600" i="1" dirty="0" smtClean="0"/>
              <a:t> </a:t>
            </a:r>
            <a:r>
              <a:rPr lang="en-US" sz="3600" dirty="0" smtClean="0"/>
              <a:t>slope.</a:t>
            </a:r>
          </a:p>
          <a:p>
            <a:pPr marL="287338" indent="-287338"/>
            <a:endParaRPr lang="en-US" sz="1400" dirty="0" smtClean="0"/>
          </a:p>
          <a:p>
            <a:pPr marL="287338" indent="-287338"/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Example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3840146" y="4780500"/>
            <a:ext cx="1632189" cy="16247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4030646" y="5067047"/>
            <a:ext cx="1087454" cy="791547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6380146" y="4826000"/>
            <a:ext cx="1632189" cy="16247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6621446" y="5010946"/>
            <a:ext cx="909654" cy="1338224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78246" y="5858594"/>
            <a:ext cx="1714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Positive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9346" y="5364124"/>
            <a:ext cx="1912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Negative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52894"/>
              </p:ext>
            </p:extLst>
          </p:nvPr>
        </p:nvGraphicFramePr>
        <p:xfrm>
          <a:off x="4135644" y="4927347"/>
          <a:ext cx="206169" cy="53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5644" y="4927347"/>
                        <a:ext cx="206169" cy="532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572566"/>
              </p:ext>
            </p:extLst>
          </p:nvPr>
        </p:nvGraphicFramePr>
        <p:xfrm>
          <a:off x="7237412" y="5016247"/>
          <a:ext cx="29368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6" imgW="215900" imgH="393700" progId="Equation.3">
                  <p:embed/>
                </p:oleObj>
              </mc:Choice>
              <mc:Fallback>
                <p:oleObj name="Equation" r:id="rId6" imgW="215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7412" y="5016247"/>
                        <a:ext cx="293688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53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</a:t>
            </a:r>
            <a:r>
              <a:rPr lang="en-US" sz="2600" dirty="0" smtClean="0"/>
              <a:t>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7" y="1938538"/>
            <a:ext cx="76694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3600" dirty="0" smtClean="0">
                <a:solidFill>
                  <a:srgbClr val="A7B789"/>
                </a:solidFill>
              </a:rPr>
              <a:t>y</a:t>
            </a:r>
            <a:r>
              <a:rPr lang="en-US" sz="3600" dirty="0" smtClean="0">
                <a:solidFill>
                  <a:srgbClr val="A7B789"/>
                </a:solidFill>
              </a:rPr>
              <a:t>-intercept:  </a:t>
            </a:r>
            <a:r>
              <a:rPr lang="en-US" sz="3600" dirty="0" smtClean="0"/>
              <a:t>Where the graph of a line crosses the y-</a:t>
            </a:r>
            <a:r>
              <a:rPr lang="en-US" sz="3600" dirty="0" smtClean="0"/>
              <a:t>axis, at point (0, y).</a:t>
            </a:r>
          </a:p>
          <a:p>
            <a:pPr marL="339725" indent="-339725"/>
            <a:endParaRPr lang="en-US" sz="3600" i="1" dirty="0"/>
          </a:p>
          <a:p>
            <a:pPr marL="339725" indent="-339725"/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Example: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2938446" y="3644900"/>
            <a:ext cx="2772974" cy="27603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3098800" y="3956050"/>
            <a:ext cx="1663700" cy="2184400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214685" y="4491937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84052" y="4437791"/>
            <a:ext cx="11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(0, 4)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</a:t>
            </a:r>
            <a:r>
              <a:rPr lang="en-US" sz="2600" dirty="0" smtClean="0"/>
              <a:t>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7" y="1938538"/>
            <a:ext cx="7669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3600" dirty="0">
                <a:solidFill>
                  <a:srgbClr val="A7B789"/>
                </a:solidFill>
              </a:rPr>
              <a:t>x</a:t>
            </a:r>
            <a:r>
              <a:rPr lang="en-US" sz="3600" dirty="0" smtClean="0">
                <a:solidFill>
                  <a:srgbClr val="A7B789"/>
                </a:solidFill>
              </a:rPr>
              <a:t>-</a:t>
            </a:r>
            <a:r>
              <a:rPr lang="en-US" sz="3600" dirty="0" smtClean="0">
                <a:solidFill>
                  <a:srgbClr val="A7B789"/>
                </a:solidFill>
              </a:rPr>
              <a:t>intercept:  </a:t>
            </a:r>
            <a:r>
              <a:rPr lang="en-US" sz="3600" dirty="0" smtClean="0"/>
              <a:t>Where the graph of a line crosses the </a:t>
            </a:r>
            <a:r>
              <a:rPr lang="en-US" sz="3600" dirty="0" smtClean="0"/>
              <a:t>x-axis, at point (x, 0).</a:t>
            </a:r>
          </a:p>
          <a:p>
            <a:pPr marL="287338" indent="-287338"/>
            <a:endParaRPr lang="en-US" sz="3600" dirty="0"/>
          </a:p>
          <a:p>
            <a:pPr marL="287338" indent="-287338"/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Example:</a:t>
            </a:r>
            <a:endParaRPr lang="en-US" sz="36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2938446" y="3644900"/>
            <a:ext cx="2772974" cy="27603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3098800" y="3956050"/>
            <a:ext cx="1663700" cy="2184400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833685" y="4986411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9285" y="4450491"/>
            <a:ext cx="11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(-3, 0)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5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5197" y="1938538"/>
            <a:ext cx="76694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3600" dirty="0" smtClean="0">
                <a:solidFill>
                  <a:schemeClr val="accent2"/>
                </a:solidFill>
              </a:rPr>
              <a:t>Slope Intercept Form: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A linear equation written in the form </a:t>
            </a:r>
            <a:r>
              <a:rPr lang="en-US" sz="3600" i="1" dirty="0" smtClean="0">
                <a:solidFill>
                  <a:srgbClr val="BBA4AB"/>
                </a:solidFill>
              </a:rPr>
              <a:t>y = mx + b</a:t>
            </a:r>
            <a:r>
              <a:rPr lang="en-US" sz="3600" dirty="0" smtClean="0">
                <a:solidFill>
                  <a:srgbClr val="BBA4AB"/>
                </a:solidFill>
              </a:rPr>
              <a:t>.  </a:t>
            </a:r>
          </a:p>
          <a:p>
            <a:pPr marL="287338" indent="-287338"/>
            <a:r>
              <a:rPr lang="en-US" sz="3600" dirty="0" smtClean="0">
                <a:solidFill>
                  <a:srgbClr val="FFFFFF"/>
                </a:solidFill>
              </a:rPr>
              <a:t>	</a:t>
            </a:r>
            <a:r>
              <a:rPr lang="en-US" sz="3600" dirty="0" smtClean="0">
                <a:solidFill>
                  <a:srgbClr val="A7B789"/>
                </a:solidFill>
              </a:rPr>
              <a:t>*</a:t>
            </a:r>
            <a:r>
              <a:rPr lang="en-US" sz="3600" dirty="0" smtClean="0">
                <a:solidFill>
                  <a:srgbClr val="FFFF66"/>
                </a:solidFill>
              </a:rPr>
              <a:t>  </a:t>
            </a:r>
            <a:r>
              <a:rPr lang="en-US" sz="3600" dirty="0" smtClean="0">
                <a:solidFill>
                  <a:srgbClr val="FFFFFF"/>
                </a:solidFill>
              </a:rPr>
              <a:t>The slope of the line is </a:t>
            </a:r>
            <a:r>
              <a:rPr lang="en-US" sz="3600" i="1" dirty="0" smtClean="0">
                <a:solidFill>
                  <a:srgbClr val="BBA4AB"/>
                </a:solidFill>
              </a:rPr>
              <a:t>m</a:t>
            </a:r>
            <a:r>
              <a:rPr lang="en-US" sz="3600" dirty="0" smtClean="0">
                <a:solidFill>
                  <a:srgbClr val="FFFFFF"/>
                </a:solidFill>
              </a:rPr>
              <a:t>.  </a:t>
            </a:r>
          </a:p>
          <a:p>
            <a:pPr marL="287338" indent="-287338"/>
            <a:r>
              <a:rPr lang="en-US" sz="3600" dirty="0" smtClean="0">
                <a:solidFill>
                  <a:srgbClr val="FFFF66"/>
                </a:solidFill>
              </a:rPr>
              <a:t>	</a:t>
            </a:r>
            <a:r>
              <a:rPr lang="en-US" sz="3600" dirty="0" smtClean="0">
                <a:solidFill>
                  <a:srgbClr val="A7B789"/>
                </a:solidFill>
              </a:rPr>
              <a:t>*</a:t>
            </a:r>
            <a:r>
              <a:rPr lang="en-US" sz="3600" dirty="0" smtClean="0">
                <a:solidFill>
                  <a:srgbClr val="FFFF66"/>
                </a:solidFill>
              </a:rPr>
              <a:t>  </a:t>
            </a:r>
            <a:r>
              <a:rPr lang="en-US" sz="3600" dirty="0" smtClean="0">
                <a:solidFill>
                  <a:srgbClr val="FFFFFF"/>
                </a:solidFill>
              </a:rPr>
              <a:t>The y-intercept is </a:t>
            </a:r>
            <a:r>
              <a:rPr lang="en-US" sz="3600" i="1" dirty="0" smtClean="0">
                <a:solidFill>
                  <a:srgbClr val="BBA4AB"/>
                </a:solidFill>
              </a:rPr>
              <a:t>b</a:t>
            </a:r>
            <a:r>
              <a:rPr lang="en-US" sz="3600" i="1" dirty="0" smtClean="0"/>
              <a:t>.</a:t>
            </a:r>
          </a:p>
          <a:p>
            <a:pPr marL="287338" indent="-287338"/>
            <a:endParaRPr lang="en-US" sz="3600" i="1" dirty="0" smtClean="0">
              <a:solidFill>
                <a:srgbClr val="FFFF66"/>
              </a:solidFill>
            </a:endParaRPr>
          </a:p>
          <a:p>
            <a:pPr marL="287338" indent="-287338"/>
            <a:r>
              <a:rPr lang="en-US" sz="3600" i="1" dirty="0" smtClean="0">
                <a:solidFill>
                  <a:srgbClr val="BBA4AB"/>
                </a:solidFill>
              </a:rPr>
              <a:t>Example</a:t>
            </a:r>
            <a:r>
              <a:rPr lang="en-US" sz="3600" dirty="0" smtClean="0">
                <a:solidFill>
                  <a:srgbClr val="BBA4AB"/>
                </a:solidFill>
              </a:rPr>
              <a:t>:  </a:t>
            </a:r>
            <a:r>
              <a:rPr lang="en-US" sz="3600" dirty="0" smtClean="0">
                <a:solidFill>
                  <a:srgbClr val="FFFFFF"/>
                </a:solidFill>
              </a:rPr>
              <a:t>In the equation </a:t>
            </a:r>
            <a:r>
              <a:rPr lang="en-US" sz="3600" dirty="0" smtClean="0">
                <a:solidFill>
                  <a:srgbClr val="A7B789"/>
                </a:solidFill>
              </a:rPr>
              <a:t>y = </a:t>
            </a:r>
            <a:r>
              <a:rPr lang="en-US" sz="3600" dirty="0" smtClean="0">
                <a:solidFill>
                  <a:srgbClr val="BBA4AB"/>
                </a:solidFill>
              </a:rPr>
              <a:t>½</a:t>
            </a:r>
            <a:r>
              <a:rPr lang="en-US" sz="3600" dirty="0" smtClean="0">
                <a:solidFill>
                  <a:srgbClr val="A7B789"/>
                </a:solidFill>
              </a:rPr>
              <a:t> x +</a:t>
            </a:r>
            <a:r>
              <a:rPr lang="en-US" sz="3600" dirty="0" smtClean="0">
                <a:solidFill>
                  <a:srgbClr val="BBA4AB"/>
                </a:solidFill>
              </a:rPr>
              <a:t> 3</a:t>
            </a:r>
            <a:r>
              <a:rPr lang="en-US" sz="3600" dirty="0" smtClean="0">
                <a:solidFill>
                  <a:srgbClr val="FFFFFF"/>
                </a:solidFill>
              </a:rPr>
              <a:t>, the </a:t>
            </a:r>
            <a:r>
              <a:rPr lang="en-US" sz="3600" dirty="0" smtClean="0">
                <a:solidFill>
                  <a:srgbClr val="A7B789"/>
                </a:solidFill>
              </a:rPr>
              <a:t>slope is </a:t>
            </a:r>
            <a:r>
              <a:rPr lang="en-US" sz="3600" dirty="0" smtClean="0">
                <a:solidFill>
                  <a:srgbClr val="BBA4AB"/>
                </a:solidFill>
              </a:rPr>
              <a:t>½</a:t>
            </a:r>
            <a:r>
              <a:rPr lang="en-US" sz="3600" dirty="0" smtClean="0">
                <a:solidFill>
                  <a:srgbClr val="A7B789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and the </a:t>
            </a:r>
            <a:r>
              <a:rPr lang="en-US" sz="3600" dirty="0" smtClean="0">
                <a:solidFill>
                  <a:srgbClr val="A7B789"/>
                </a:solidFill>
              </a:rPr>
              <a:t>y-intercept is </a:t>
            </a:r>
            <a:r>
              <a:rPr lang="en-US" sz="3600" dirty="0" smtClean="0">
                <a:solidFill>
                  <a:srgbClr val="BBA4AB"/>
                </a:solidFill>
              </a:rPr>
              <a:t>3</a:t>
            </a:r>
            <a:r>
              <a:rPr lang="en-US" sz="3600" dirty="0" smtClean="0">
                <a:solidFill>
                  <a:srgbClr val="FFFFFF"/>
                </a:solidFill>
              </a:rPr>
              <a:t>.  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>
            <a:noAutofit/>
          </a:bodyPr>
          <a:lstStyle/>
          <a:p>
            <a:r>
              <a:rPr lang="en-US" sz="2600" dirty="0" smtClean="0"/>
              <a:t>Vocabulary Unit 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6319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Vocabulary </a:t>
            </a:r>
            <a:r>
              <a:rPr lang="en-US" sz="2600" dirty="0" smtClean="0"/>
              <a:t>Unit 2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35196" y="1938538"/>
            <a:ext cx="791350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A7B789"/>
                </a:solidFill>
              </a:rPr>
              <a:t>Graphing Linear Equations using the Slope-Intercept Form: </a:t>
            </a:r>
            <a:r>
              <a:rPr lang="en-US" sz="3600" dirty="0" smtClean="0"/>
              <a:t>Using what we know about the slope and y-intercept of a line to plot it on a graph.</a:t>
            </a:r>
          </a:p>
          <a:p>
            <a:endParaRPr lang="en-US" sz="3600" dirty="0" smtClean="0"/>
          </a:p>
          <a:p>
            <a:pPr marL="342900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1)  </a:t>
            </a:r>
            <a:r>
              <a:rPr lang="en-US" sz="2800" dirty="0"/>
              <a:t>Plot the y-intercept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/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2)  </a:t>
            </a:r>
            <a:r>
              <a:rPr lang="en-US" sz="2800" dirty="0">
                <a:solidFill>
                  <a:srgbClr val="FFFFFF"/>
                </a:solidFill>
              </a:rPr>
              <a:t>Plot more points using the slope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/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3)  </a:t>
            </a:r>
            <a:r>
              <a:rPr lang="en-US" sz="2800" dirty="0">
                <a:solidFill>
                  <a:srgbClr val="FFFFFF"/>
                </a:solidFill>
              </a:rPr>
              <a:t>Draw the line by connecting the </a:t>
            </a:r>
            <a:r>
              <a:rPr lang="en-US" sz="2800" dirty="0" smtClean="0">
                <a:solidFill>
                  <a:srgbClr val="FFFFFF"/>
                </a:solidFill>
              </a:rPr>
              <a:t>dots</a:t>
            </a:r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2226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584904"/>
            <a:ext cx="4114800" cy="1224402"/>
          </a:xfrm>
        </p:spPr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2902428"/>
              </p:ext>
            </p:extLst>
          </p:nvPr>
        </p:nvGraphicFramePr>
        <p:xfrm>
          <a:off x="3258255" y="590222"/>
          <a:ext cx="2690149" cy="120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660400" imgH="393700" progId="Equation.3">
                  <p:embed/>
                </p:oleObj>
              </mc:Choice>
              <mc:Fallback>
                <p:oleObj name="Equation" r:id="rId3" imgW="660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8255" y="590222"/>
                        <a:ext cx="2690149" cy="120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" r="512"/>
          <a:stretch>
            <a:fillRect/>
          </a:stretch>
        </p:blipFill>
        <p:spPr bwMode="auto">
          <a:xfrm>
            <a:off x="4398137" y="2137808"/>
            <a:ext cx="4372208" cy="43523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84308" y="1971953"/>
            <a:ext cx="364256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A7B789"/>
                </a:solidFill>
              </a:rPr>
              <a:t>Step 1:  </a:t>
            </a:r>
            <a:r>
              <a:rPr lang="en-US" sz="2600" dirty="0" smtClean="0"/>
              <a:t>If we know that the y-intercept is 3, then we can plot the point          (0, 3) on the graph.</a:t>
            </a:r>
          </a:p>
          <a:p>
            <a:endParaRPr lang="en-US" sz="2600" dirty="0">
              <a:solidFill>
                <a:srgbClr val="A7B789"/>
              </a:solidFill>
            </a:endParaRPr>
          </a:p>
          <a:p>
            <a:r>
              <a:rPr lang="en-US" sz="2600" dirty="0" smtClean="0">
                <a:solidFill>
                  <a:srgbClr val="A7B789"/>
                </a:solidFill>
              </a:rPr>
              <a:t>Step 2:  </a:t>
            </a:r>
            <a:r>
              <a:rPr lang="en-US" sz="2600" dirty="0" smtClean="0"/>
              <a:t>From that point, we count the “rise and the run” of the slope to find other points on the line.</a:t>
            </a:r>
          </a:p>
          <a:p>
            <a:endParaRPr lang="en-US" sz="2600" dirty="0"/>
          </a:p>
          <a:p>
            <a:r>
              <a:rPr lang="en-US" sz="2600" dirty="0" smtClean="0">
                <a:solidFill>
                  <a:srgbClr val="A7B789"/>
                </a:solidFill>
              </a:rPr>
              <a:t>Step 3:  </a:t>
            </a:r>
            <a:r>
              <a:rPr lang="en-US" sz="2600" dirty="0" smtClean="0"/>
              <a:t>Connect the dots.</a:t>
            </a:r>
            <a:endParaRPr lang="en-US" sz="2600" dirty="0"/>
          </a:p>
        </p:txBody>
      </p:sp>
      <p:cxnSp>
        <p:nvCxnSpPr>
          <p:cNvPr id="12" name="Elbow Connector 11"/>
          <p:cNvCxnSpPr/>
          <p:nvPr/>
        </p:nvCxnSpPr>
        <p:spPr>
          <a:xfrm flipV="1">
            <a:off x="6557092" y="3581126"/>
            <a:ext cx="314345" cy="181840"/>
          </a:xfrm>
          <a:prstGeom prst="bentConnector3">
            <a:avLst>
              <a:gd name="adj1" fmla="val 3219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66383" y="370996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71437" y="3513403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70434" y="3310867"/>
            <a:ext cx="163017" cy="1336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61557" y="2824252"/>
            <a:ext cx="3893197" cy="1971962"/>
          </a:xfrm>
          <a:prstGeom prst="straightConnector1">
            <a:avLst/>
          </a:prstGeom>
          <a:ln w="3492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flipV="1">
            <a:off x="6956089" y="3378989"/>
            <a:ext cx="314345" cy="181840"/>
          </a:xfrm>
          <a:prstGeom prst="bentConnector3">
            <a:avLst>
              <a:gd name="adj1" fmla="val 3219"/>
            </a:avLst>
          </a:prstGeom>
          <a:ln w="22225">
            <a:solidFill>
              <a:srgbClr val="FF0000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59448" y="572356"/>
            <a:ext cx="197402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FFFF"/>
                </a:solidFill>
              </a:rPr>
              <a:t>y = mx + b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 rot="20269306">
            <a:off x="410268" y="465793"/>
            <a:ext cx="3538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halkduster"/>
                <a:cs typeface="Chalkduster"/>
              </a:rPr>
              <a:t>Example:</a:t>
            </a:r>
            <a:endParaRPr lang="en-US" sz="4800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56194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483</TotalTime>
  <Words>723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Black Tie</vt:lpstr>
      <vt:lpstr>Equation</vt:lpstr>
      <vt:lpstr>Microsoft Equation</vt:lpstr>
      <vt:lpstr>Slope Intercept Form</vt:lpstr>
      <vt:lpstr>Vocabulary Unit 2</vt:lpstr>
      <vt:lpstr>Vocabulary Unit 2</vt:lpstr>
      <vt:lpstr>Vocabulary Unit 2</vt:lpstr>
      <vt:lpstr>Vocabulary Unit 2</vt:lpstr>
      <vt:lpstr>Vocabulary Unit 2</vt:lpstr>
      <vt:lpstr>Vocabulary Unit 2</vt:lpstr>
      <vt:lpstr>Vocabulary Unit 2</vt:lpstr>
      <vt:lpstr>    </vt:lpstr>
      <vt:lpstr>    </vt:lpstr>
      <vt:lpstr>PowerPoint Presentation</vt:lpstr>
      <vt:lpstr>    </vt:lpstr>
      <vt:lpstr>Try These! </vt:lpstr>
      <vt:lpstr>Here’s Two more!</vt:lpstr>
      <vt:lpstr>Now, Let’s Compare…</vt:lpstr>
      <vt:lpstr>Back to Vocabulary!</vt:lpstr>
      <vt:lpstr>PowerPoint Presentation</vt:lpstr>
    </vt:vector>
  </TitlesOfParts>
  <Company>Union Middle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Intercept Form</dc:title>
  <dc:creator>Eryn Hatch</dc:creator>
  <cp:lastModifiedBy>Eryn Hatch</cp:lastModifiedBy>
  <cp:revision>42</cp:revision>
  <dcterms:created xsi:type="dcterms:W3CDTF">2011-10-09T01:13:24Z</dcterms:created>
  <dcterms:modified xsi:type="dcterms:W3CDTF">2012-09-10T00:06:32Z</dcterms:modified>
</cp:coreProperties>
</file>